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7" r:id="rId3"/>
    <p:sldId id="272" r:id="rId4"/>
    <p:sldId id="273" r:id="rId5"/>
    <p:sldId id="274" r:id="rId6"/>
    <p:sldId id="263" r:id="rId7"/>
    <p:sldId id="264" r:id="rId8"/>
    <p:sldId id="266" r:id="rId9"/>
    <p:sldId id="267" r:id="rId10"/>
    <p:sldId id="269" r:id="rId11"/>
  </p:sldIdLst>
  <p:sldSz cx="5486400" cy="5486400"/>
  <p:notesSz cx="6858000" cy="9144000"/>
  <p:defaultTextStyle>
    <a:defPPr>
      <a:defRPr lang="en-US"/>
    </a:defPPr>
    <a:lvl1pPr marL="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3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4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6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7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9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80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2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C00"/>
    <a:srgbClr val="F97E41"/>
    <a:srgbClr val="FF782D"/>
    <a:srgbClr val="008FFA"/>
    <a:srgbClr val="009AD0"/>
    <a:srgbClr val="57C8FB"/>
    <a:srgbClr val="D307C4"/>
    <a:srgbClr val="FB81F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DD41D-A6E3-4513-9D5B-60881396A602}" v="1" dt="2020-02-03T00:38:47.889"/>
    <p1510:client id="{82F99EC5-34A7-194D-90FB-360468676DAB}" v="37" dt="2020-02-03T03:08:10.181"/>
    <p1510:client id="{9246AD8B-AAA2-26E2-3B3E-D94E524BDD5D}" v="14" dt="2020-02-03T03:42:50.870"/>
    <p1510:client id="{DE33C184-BD34-188E-C17E-B22AA8823B6F}" v="39" dt="2020-02-03T03:53:2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5"/>
  </p:normalViewPr>
  <p:slideViewPr>
    <p:cSldViewPr snapToGrid="0">
      <p:cViewPr varScale="1">
        <p:scale>
          <a:sx n="112" d="100"/>
          <a:sy n="112" d="100"/>
        </p:scale>
        <p:origin x="2384" y="176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D7FD-87C9-144E-BA6D-4B6F015694BD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333F-2769-F64A-80AF-54140A22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04342"/>
            <a:ext cx="4663440" cy="117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08960"/>
            <a:ext cx="38404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2" y="293371"/>
            <a:ext cx="925831" cy="6240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3" y="293371"/>
            <a:ext cx="2686051" cy="6240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525520"/>
            <a:ext cx="4663440" cy="10896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9" y="2325371"/>
            <a:ext cx="466344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4" y="1228090"/>
            <a:ext cx="2424113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4" y="1739900"/>
            <a:ext cx="2424113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20" y="1228090"/>
            <a:ext cx="2425065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20" y="1739900"/>
            <a:ext cx="2425065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218440"/>
            <a:ext cx="1804989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3" y="218442"/>
            <a:ext cx="3067051" cy="46824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1148082"/>
            <a:ext cx="1804989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840481"/>
            <a:ext cx="329184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90220"/>
            <a:ext cx="32918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44115" indent="0">
              <a:buNone/>
              <a:defRPr sz="2700"/>
            </a:lvl2pPr>
            <a:lvl3pPr marL="888230" indent="0">
              <a:buNone/>
              <a:defRPr sz="2300"/>
            </a:lvl3pPr>
            <a:lvl4pPr marL="1332345" indent="0">
              <a:buNone/>
              <a:defRPr sz="2000"/>
            </a:lvl4pPr>
            <a:lvl5pPr marL="1776460" indent="0">
              <a:buNone/>
              <a:defRPr sz="2000"/>
            </a:lvl5pPr>
            <a:lvl6pPr marL="2220575" indent="0">
              <a:buNone/>
              <a:defRPr sz="2000"/>
            </a:lvl6pPr>
            <a:lvl7pPr marL="2664690" indent="0">
              <a:buNone/>
              <a:defRPr sz="2000"/>
            </a:lvl7pPr>
            <a:lvl8pPr marL="3108805" indent="0">
              <a:buNone/>
              <a:defRPr sz="2000"/>
            </a:lvl8pPr>
            <a:lvl9pPr marL="35529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293872"/>
            <a:ext cx="3291840" cy="643889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  <a:prstGeom prst="rect">
            <a:avLst/>
          </a:prstGeom>
        </p:spPr>
        <p:txBody>
          <a:bodyPr vert="horz" lIns="88823" tIns="44412" rIns="88823" bIns="444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3"/>
            <a:ext cx="4937760" cy="3620770"/>
          </a:xfrm>
          <a:prstGeom prst="rect">
            <a:avLst/>
          </a:prstGeom>
        </p:spPr>
        <p:txBody>
          <a:bodyPr vert="horz" lIns="88823" tIns="44412" rIns="88823" bIns="444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5F4-F020-4800-9213-A932EE98740F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5085082"/>
            <a:ext cx="17373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2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7" indent="-333087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87" indent="-277572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8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0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51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4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6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7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3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4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6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7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9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80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2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:a16="http://schemas.microsoft.com/office/drawing/2014/main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F66587-F2D4-4167-AD01-CA7CD6E6CD5C}"/>
              </a:ext>
            </a:extLst>
          </p:cNvPr>
          <p:cNvGrpSpPr/>
          <p:nvPr/>
        </p:nvGrpSpPr>
        <p:grpSpPr>
          <a:xfrm>
            <a:off x="152400" y="211020"/>
            <a:ext cx="5181599" cy="5274836"/>
            <a:chOff x="3776472" y="-132804"/>
            <a:chExt cx="5181599" cy="5274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CBEF22-F2D7-4826-9993-E1ADCD01892E}"/>
                </a:ext>
              </a:extLst>
            </p:cNvPr>
            <p:cNvSpPr txBox="1"/>
            <p:nvPr/>
          </p:nvSpPr>
          <p:spPr>
            <a:xfrm>
              <a:off x="3776472" y="-132804"/>
              <a:ext cx="5181599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85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Предпазвайте себе си и околните от заболяване</a:t>
              </a:r>
              <a:endParaRPr lang="en-US" sz="1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AC1265-1227-482D-A838-5B1F55333CB1}"/>
                </a:ext>
              </a:extLst>
            </p:cNvPr>
            <p:cNvSpPr txBox="1"/>
            <p:nvPr/>
          </p:nvSpPr>
          <p:spPr>
            <a:xfrm>
              <a:off x="3776472" y="186457"/>
              <a:ext cx="518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>
                  <a:solidFill>
                    <a:srgbClr val="FFCC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Мийте си ръцете, </a:t>
              </a:r>
              <a:endParaRPr lang="en-US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6FFC2-2D57-49ED-825D-44973C6E3EDB}"/>
                </a:ext>
              </a:extLst>
            </p:cNvPr>
            <p:cNvSpPr txBox="1"/>
            <p:nvPr/>
          </p:nvSpPr>
          <p:spPr>
            <a:xfrm>
              <a:off x="5910071" y="756216"/>
              <a:ext cx="3047999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кихане или кашляне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се грижите за болен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преди, по време на и след приготвяне на храна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 хранене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ползване на тоалетна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са видимо замърсени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досег с животни или техни изпражнения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81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9BD0F64-8DCA-4442-B12A-83753D6A1651}"/>
              </a:ext>
            </a:extLst>
          </p:cNvPr>
          <p:cNvSpPr txBox="1"/>
          <p:nvPr/>
        </p:nvSpPr>
        <p:spPr>
          <a:xfrm>
            <a:off x="57810" y="495687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956FFE-CC2E-430B-A349-45D5368038E0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F8AD81-A89E-421E-BEC7-9E52D1A6BD4E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70F9297-D1CF-45E7-A551-ADFD03980DBA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EAE0CFE-2D67-493D-96DB-F4D5856A9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F27658AD-4D72-48DB-B0FF-A07AD8684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3733800"/>
                  <a:ext cx="3081998" cy="161687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D63FA74-F5A5-41CF-97EF-8BB8E796F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404402" y="2898367"/>
                  <a:ext cx="2920019" cy="53063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3065665-C5FE-4364-963F-E7D21471A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2057401"/>
                  <a:ext cx="2529440" cy="66751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B11040BC-EDA5-4CE9-9E62-D8E79DE47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317544" y="417825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AEAB78B-FC37-4379-B4B4-550CB32D5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97411" y="1130290"/>
                <a:ext cx="4943440" cy="50192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08FE86-A663-49DD-B7F4-16C06A975625}"/>
                </a:ext>
              </a:extLst>
            </p:cNvPr>
            <p:cNvSpPr txBox="1"/>
            <p:nvPr/>
          </p:nvSpPr>
          <p:spPr>
            <a:xfrm>
              <a:off x="43977" y="1690082"/>
              <a:ext cx="23859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Консумирайте само</a:t>
              </a:r>
              <a:r>
                <a: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храна, преминала през достатъчна топлинна обработка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B98DBF-5D10-4F11-BDAF-C58EDEF25F47}"/>
                </a:ext>
              </a:extLst>
            </p:cNvPr>
            <p:cNvSpPr txBox="1"/>
            <p:nvPr/>
          </p:nvSpPr>
          <p:spPr>
            <a:xfrm>
              <a:off x="2057400" y="3071566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плюете на обществени места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17B308-C201-48EF-9646-3DE6F379C4F0}"/>
                </a:ext>
              </a:extLst>
            </p:cNvPr>
            <p:cNvSpPr txBox="1"/>
            <p:nvPr/>
          </p:nvSpPr>
          <p:spPr>
            <a:xfrm>
              <a:off x="550199" y="3809841"/>
              <a:ext cx="2555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влизате в контакт и да пътувате </a:t>
              </a:r>
              <a:r>
                <a:rPr lang="bg-BG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болни животни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3479B71-B5FB-4E87-A81F-F3EDD1A9576B}"/>
              </a:ext>
            </a:extLst>
          </p:cNvPr>
          <p:cNvSpPr txBox="1"/>
          <p:nvPr/>
        </p:nvSpPr>
        <p:spPr>
          <a:xfrm rot="21420177">
            <a:off x="479408" y="3203"/>
            <a:ext cx="452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</a:t>
            </a:r>
            <a:endParaRPr lang="en-US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0D327-983B-4232-BD33-1CA9F80A283C}"/>
              </a:ext>
            </a:extLst>
          </p:cNvPr>
          <p:cNvSpPr txBox="1"/>
          <p:nvPr/>
        </p:nvSpPr>
        <p:spPr>
          <a:xfrm rot="21420177">
            <a:off x="73870" y="941345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0ED06-4A91-BA42-8D9F-B85206BE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DDE58-3EAF-9543-B6E1-9BA09C155658}"/>
              </a:ext>
            </a:extLst>
          </p:cNvPr>
          <p:cNvSpPr txBox="1"/>
          <p:nvPr/>
        </p:nvSpPr>
        <p:spPr>
          <a:xfrm>
            <a:off x="152400" y="255960"/>
            <a:ext cx="5181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Намалете риска от заразяване с </a:t>
            </a:r>
            <a:r>
              <a:rPr lang="bg-BG" sz="2300" b="1" dirty="0" err="1">
                <a:solidFill>
                  <a:srgbClr val="FFC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коронавирус</a:t>
            </a:r>
            <a:r>
              <a:rPr lang="en-US" sz="23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7E22E-A0D5-EB47-9503-0784FB8C3AC4}"/>
              </a:ext>
            </a:extLst>
          </p:cNvPr>
          <p:cNvSpPr txBox="1"/>
          <p:nvPr/>
        </p:nvSpPr>
        <p:spPr>
          <a:xfrm>
            <a:off x="1676400" y="1134110"/>
            <a:ext cx="365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bg1"/>
                </a:solidFill>
                <a:latin typeface="Arial Narrow" panose="020B0606020202030204" pitchFamily="34" charset="0"/>
              </a:rPr>
              <a:t>Почиствайте редовно ръцете си с дезинфектант на алкохолна основа или ги мийте с вода и сапун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1F25B-1538-164B-BB75-CD5A92DE72E2}"/>
              </a:ext>
            </a:extLst>
          </p:cNvPr>
          <p:cNvSpPr txBox="1"/>
          <p:nvPr/>
        </p:nvSpPr>
        <p:spPr>
          <a:xfrm>
            <a:off x="152400" y="2397186"/>
            <a:ext cx="40385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200" dirty="0">
                <a:solidFill>
                  <a:schemeClr val="bg1"/>
                </a:solidFill>
                <a:latin typeface="Arial Narrow" panose="020B0606020202030204" pitchFamily="34" charset="0"/>
              </a:rPr>
              <a:t>При кихане или кашляне покривайте устата и носа със свивката на лакътя или със салфетка, която изхвърлете веднага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EE42-85E2-AC40-881B-DA57079B6DD2}"/>
              </a:ext>
            </a:extLst>
          </p:cNvPr>
          <p:cNvSpPr txBox="1"/>
          <p:nvPr/>
        </p:nvSpPr>
        <p:spPr>
          <a:xfrm>
            <a:off x="1143000" y="4108935"/>
            <a:ext cx="378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bg1"/>
                </a:solidFill>
                <a:latin typeface="Arial Narrow" panose="020B0606020202030204" pitchFamily="34" charset="0"/>
              </a:rPr>
              <a:t>Избягвайте контакт с хора, които имат температура и кашлица</a:t>
            </a:r>
            <a:endParaRPr lang="x-none" sz="2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C5D9-A5E6-C640-8CDE-49DD6B7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:a16="http://schemas.microsoft.com/office/drawing/2014/main" id="{B90DAA55-17B9-5A4A-92FA-9068E6EB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B78CB-D9AB-A945-B3A7-ED4975FC8A8E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заразяване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E8DAE-D83A-E742-B345-A8C658578899}"/>
              </a:ext>
            </a:extLst>
          </p:cNvPr>
          <p:cNvSpPr txBox="1"/>
          <p:nvPr/>
        </p:nvSpPr>
        <p:spPr>
          <a:xfrm>
            <a:off x="152400" y="1129100"/>
            <a:ext cx="36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кихане и кашляне покривайте </a:t>
            </a:r>
            <a:r>
              <a:rPr lang="bg-BG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носа и устата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 свивката на лакътя или със салфетка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CB5176-7C3C-164B-8F1E-9207AEA70CC5}"/>
              </a:ext>
            </a:extLst>
          </p:cNvPr>
          <p:cNvSpPr/>
          <p:nvPr/>
        </p:nvSpPr>
        <p:spPr>
          <a:xfrm>
            <a:off x="1404795" y="2416314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Изхвърляйте салфетките веднага след използване в затворен контейнер</a:t>
            </a:r>
            <a:endParaRPr lang="x-none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1E505-9D71-4F44-9114-20927EC74BE0}"/>
              </a:ext>
            </a:extLst>
          </p:cNvPr>
          <p:cNvSpPr txBox="1"/>
          <p:nvPr/>
        </p:nvSpPr>
        <p:spPr>
          <a:xfrm>
            <a:off x="289560" y="3505200"/>
            <a:ext cx="361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Обтривайте</a:t>
            </a:r>
            <a:r>
              <a:rPr lang="bg-BG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ръцете си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дезинфектант на алкохолна основа или ги измивайте с вода и сапун, след кашляне и кихане и когато се грижите за болен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E7B9-C11D-834E-8270-B3E485A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toy, drawing, flower, clock&#10;&#10;Description automatically generated">
            <a:extLst>
              <a:ext uri="{FF2B5EF4-FFF2-40B4-BE49-F238E27FC236}">
                <a16:creationId xmlns:a16="http://schemas.microsoft.com/office/drawing/2014/main" id="{ABFDF1C6-94CE-5546-A80E-041A1BB5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9"/>
            <a:ext cx="5562600" cy="556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8AC8A-C2B2-C34D-ACAF-AB3A94C93CBF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разболяване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31571-0C51-9E4A-91E0-2F464F4BE45D}"/>
              </a:ext>
            </a:extLst>
          </p:cNvPr>
          <p:cNvSpPr txBox="1"/>
          <p:nvPr/>
        </p:nvSpPr>
        <p:spPr>
          <a:xfrm>
            <a:off x="1783082" y="1114184"/>
            <a:ext cx="356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FFC000"/>
                </a:solidFill>
              </a:rPr>
              <a:t>Избягвайте контакт </a:t>
            </a:r>
            <a:r>
              <a:rPr lang="bg-BG" sz="2000" dirty="0">
                <a:solidFill>
                  <a:schemeClr val="bg1"/>
                </a:solidFill>
              </a:rPr>
              <a:t> с хора, ако кашляте или се чувствате зле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775AF-B521-9A4A-AD3C-B821C2D06A4D}"/>
              </a:ext>
            </a:extLst>
          </p:cNvPr>
          <p:cNvSpPr txBox="1"/>
          <p:nvPr/>
        </p:nvSpPr>
        <p:spPr>
          <a:xfrm>
            <a:off x="1088571" y="2485667"/>
            <a:ext cx="26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FFC000"/>
                </a:solidFill>
              </a:rPr>
              <a:t>Не плюйте на обществени места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E154E-CA28-724A-9B39-5F871B5655FB}"/>
              </a:ext>
            </a:extLst>
          </p:cNvPr>
          <p:cNvSpPr txBox="1"/>
          <p:nvPr/>
        </p:nvSpPr>
        <p:spPr>
          <a:xfrm>
            <a:off x="1399392" y="3413667"/>
            <a:ext cx="396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>
                <a:solidFill>
                  <a:schemeClr val="bg1"/>
                </a:solidFill>
              </a:rPr>
              <a:t>Ако имате температура, кашлица и затруднено дишане, </a:t>
            </a:r>
            <a:r>
              <a:rPr lang="bg-BG" sz="2000" dirty="0">
                <a:solidFill>
                  <a:srgbClr val="FFC000"/>
                </a:solidFill>
              </a:rPr>
              <a:t>своевременно потърсете лекар </a:t>
            </a:r>
            <a:r>
              <a:rPr lang="bg-BG" sz="2000" dirty="0">
                <a:solidFill>
                  <a:schemeClr val="bg1"/>
                </a:solidFill>
              </a:rPr>
              <a:t>и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bg-BG" sz="2000" dirty="0">
                <a:solidFill>
                  <a:schemeClr val="bg1"/>
                </a:solidFill>
              </a:rPr>
              <a:t>го уведомете къде сте пътували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8B19-FF83-C846-9118-FD82BD0E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1C1738A2-B5BA-FC49-BCBE-E45EC77E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" y="-4572"/>
            <a:ext cx="5509708" cy="55097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05EE2-C2FA-1342-9951-6F0589E2E5C0}"/>
              </a:ext>
            </a:extLst>
          </p:cNvPr>
          <p:cNvSpPr txBox="1"/>
          <p:nvPr/>
        </p:nvSpPr>
        <p:spPr>
          <a:xfrm>
            <a:off x="152400" y="36465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Грижете се за безопасността на храната</a:t>
            </a:r>
            <a:endParaRPr lang="en-US" sz="32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8CCF7-F739-7A4A-8BD2-9D85B88A1C66}"/>
              </a:ext>
            </a:extLst>
          </p:cNvPr>
          <p:cNvSpPr txBox="1"/>
          <p:nvPr/>
        </p:nvSpPr>
        <p:spPr>
          <a:xfrm>
            <a:off x="303007" y="1134110"/>
            <a:ext cx="32541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>
                <a:solidFill>
                  <a:schemeClr val="bg1"/>
                </a:solidFill>
              </a:rPr>
              <a:t>Използвайте различни </a:t>
            </a:r>
            <a:r>
              <a:rPr lang="bg-BG" sz="2500" dirty="0">
                <a:solidFill>
                  <a:srgbClr val="FFC000"/>
                </a:solidFill>
              </a:rPr>
              <a:t>ножове и дъски за рязане </a:t>
            </a:r>
            <a:r>
              <a:rPr lang="bg-BG" sz="2500" dirty="0">
                <a:solidFill>
                  <a:schemeClr val="bg1"/>
                </a:solidFill>
              </a:rPr>
              <a:t>на сурово месо и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15AEA-FAE8-0342-ACA3-1947666D2526}"/>
              </a:ext>
            </a:extLst>
          </p:cNvPr>
          <p:cNvSpPr txBox="1"/>
          <p:nvPr/>
        </p:nvSpPr>
        <p:spPr>
          <a:xfrm>
            <a:off x="2282415" y="2806824"/>
            <a:ext cx="2895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500" dirty="0">
                <a:solidFill>
                  <a:srgbClr val="FFC000"/>
                </a:solidFill>
              </a:rPr>
              <a:t>Мийте ръцете си, </a:t>
            </a:r>
            <a:r>
              <a:rPr lang="bg-BG" sz="2500" dirty="0">
                <a:solidFill>
                  <a:schemeClr val="bg1"/>
                </a:solidFill>
              </a:rPr>
              <a:t>веднага след като сте пипали сурово месо и преди да докоснете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8965ED-3461-49DD-B033-7D6AD6BF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52400" y="4457991"/>
            <a:ext cx="2133600" cy="101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C8AA1-B404-4750-9E5C-800B959D0721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7452D-C8DC-4E40-9496-98A0FDAD5DE1}"/>
              </a:ext>
            </a:extLst>
          </p:cNvPr>
          <p:cNvSpPr txBox="1"/>
          <p:nvPr/>
        </p:nvSpPr>
        <p:spPr>
          <a:xfrm rot="21420177">
            <a:off x="14882" y="981983"/>
            <a:ext cx="54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1BFE1A-C076-4656-830C-B74E42EC967D}"/>
              </a:ext>
            </a:extLst>
          </p:cNvPr>
          <p:cNvGrpSpPr/>
          <p:nvPr/>
        </p:nvGrpSpPr>
        <p:grpSpPr>
          <a:xfrm>
            <a:off x="-13226" y="-51322"/>
            <a:ext cx="5495854" cy="5507800"/>
            <a:chOff x="10886" y="-83116"/>
            <a:chExt cx="5495854" cy="5507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DF0CB9-ABBC-4465-B2E9-C2D68BD8D059}"/>
                </a:ext>
              </a:extLst>
            </p:cNvPr>
            <p:cNvGrpSpPr/>
            <p:nvPr/>
          </p:nvGrpSpPr>
          <p:grpSpPr>
            <a:xfrm>
              <a:off x="10886" y="-83116"/>
              <a:ext cx="5495854" cy="5507800"/>
              <a:chOff x="10886" y="-83116"/>
              <a:chExt cx="5495854" cy="5507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D37C822-D19F-4357-AF51-A6D59A302D68}"/>
                  </a:ext>
                </a:extLst>
              </p:cNvPr>
              <p:cNvGrpSpPr/>
              <p:nvPr/>
            </p:nvGrpSpPr>
            <p:grpSpPr>
              <a:xfrm>
                <a:off x="10886" y="-61716"/>
                <a:ext cx="5495854" cy="5486400"/>
                <a:chOff x="10886" y="-61716"/>
                <a:chExt cx="5495854" cy="5486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E8E9075-9562-4013-9464-AE7A4E4E9366}"/>
                    </a:ext>
                  </a:extLst>
                </p:cNvPr>
                <p:cNvGrpSpPr/>
                <p:nvPr/>
              </p:nvGrpSpPr>
              <p:grpSpPr>
                <a:xfrm>
                  <a:off x="10886" y="-61716"/>
                  <a:ext cx="5495854" cy="5486400"/>
                  <a:chOff x="10886" y="-61716"/>
                  <a:chExt cx="5495854" cy="5486400"/>
                </a:xfrm>
              </p:grpSpPr>
              <p:pic>
                <p:nvPicPr>
                  <p:cNvPr id="3" name="Picture 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274D9C77-911F-4346-9665-E9306C41C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40" y="-61716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6B912E23-AC1A-4D84-8541-6868340AD5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DB77EA48-C64B-47AC-8A92-266A0EF73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464129" y="3124200"/>
                    <a:ext cx="4010926" cy="1905871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46B0E282-AD44-40E0-9457-8A7DB8A782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99616"/>
                    <a:ext cx="4943440" cy="5019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F55FFC9-06AD-4F74-AC36-D56E9925788E}"/>
                    </a:ext>
                  </a:extLst>
                </p:cNvPr>
                <p:cNvGrpSpPr/>
                <p:nvPr/>
              </p:nvGrpSpPr>
              <p:grpSpPr>
                <a:xfrm>
                  <a:off x="163286" y="1163191"/>
                  <a:ext cx="5170460" cy="2189609"/>
                  <a:chOff x="10886" y="1010791"/>
                  <a:chExt cx="5170460" cy="2189609"/>
                </a:xfrm>
              </p:grpSpPr>
              <p:pic>
                <p:nvPicPr>
                  <p:cNvPr id="13" name="Picture 1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id="{459D49D7-B907-466E-BEFD-FC7C51943A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1A2D22EF-00A9-4E84-9A47-693A854B1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10791"/>
                    <a:ext cx="4943440" cy="5019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44550FF2-77DB-4C2E-A2E4-7BD40CA54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4886" y="96346"/>
                  <a:ext cx="4851310" cy="783896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BB61E6-A16E-41EF-BC78-C55BA08E93CA}"/>
                  </a:ext>
                </a:extLst>
              </p:cNvPr>
              <p:cNvSpPr txBox="1"/>
              <p:nvPr/>
            </p:nvSpPr>
            <p:spPr>
              <a:xfrm rot="21420177">
                <a:off x="414915" y="-83116"/>
                <a:ext cx="4527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200" b="1" dirty="0">
                    <a:solidFill>
                      <a:srgbClr val="FFCC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ГРИЖЕТЕ СЕ ЗА ЗДРАВЕТО СИ,</a:t>
                </a:r>
                <a:endParaRPr lang="en-US" sz="32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7E7081-E750-47AE-94FC-505C53581E20}"/>
                  </a:ext>
                </a:extLst>
              </p:cNvPr>
              <p:cNvSpPr txBox="1"/>
              <p:nvPr/>
            </p:nvSpPr>
            <p:spPr>
              <a:xfrm rot="21420177">
                <a:off x="153230" y="1012759"/>
                <a:ext cx="5338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0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СТЕ НА ПЪТ</a:t>
                </a:r>
                <a:endParaRPr lang="en-US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7370DF-08CD-40AC-89DD-1A8F0A710AEF}"/>
                </a:ext>
              </a:extLst>
            </p:cNvPr>
            <p:cNvSpPr txBox="1"/>
            <p:nvPr/>
          </p:nvSpPr>
          <p:spPr>
            <a:xfrm>
              <a:off x="152400" y="2059504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 тръгвайте на път, </a:t>
              </a:r>
              <a:r>
                <a:rPr lang="bg-BG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имате температура и кашлица</a:t>
              </a:r>
              <a:endPara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DE0522F-ABB0-4AB2-A0B3-93D303C2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76200" y="4483278"/>
              <a:ext cx="1981200" cy="94140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9AE04ED-6EE4-44C0-BC28-F0ABB3D22AFE}"/>
              </a:ext>
            </a:extLst>
          </p:cNvPr>
          <p:cNvSpPr txBox="1"/>
          <p:nvPr/>
        </p:nvSpPr>
        <p:spPr>
          <a:xfrm>
            <a:off x="1453558" y="3451491"/>
            <a:ext cx="3831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Ако имате температура, кашлица и затруднено дишане, </a:t>
            </a:r>
            <a:r>
              <a:rPr lang="bg-BG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 потърсете медицинска помощ и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съобщете на лекаря </a:t>
            </a:r>
            <a:r>
              <a:rPr lang="bg-BG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къде сте пътували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C96157-DC20-4B88-BB19-BD1D45F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 rot="21432080">
            <a:off x="161706" y="1187186"/>
            <a:ext cx="4943440" cy="5019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842B86-E39C-44BF-9D08-4012BA3E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92981"/>
          <a:stretch/>
        </p:blipFill>
        <p:spPr>
          <a:xfrm rot="21377706">
            <a:off x="251109" y="434861"/>
            <a:ext cx="4851310" cy="52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46BA4-DDF3-4169-A1BC-A4DBB954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4486232"/>
            <a:ext cx="1819221" cy="8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98279-9412-450D-895E-2D0644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1908520"/>
            <a:ext cx="2581221" cy="86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70BA4-1A5E-41FA-B005-B4512BC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2362200" y="2895600"/>
            <a:ext cx="2971800" cy="86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DF2280-3C8E-48C4-981B-49A78FA7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76200" y="3882680"/>
            <a:ext cx="2471710" cy="864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184246-261B-4927-9C54-B523F2791B7B}"/>
              </a:ext>
            </a:extLst>
          </p:cNvPr>
          <p:cNvSpPr txBox="1"/>
          <p:nvPr/>
        </p:nvSpPr>
        <p:spPr>
          <a:xfrm>
            <a:off x="85126" y="48258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A8D6A3-ED59-4DBD-B133-0AD8B492D0B3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E10CC-BE83-49EB-90A0-5DF048FB8748}"/>
              </a:ext>
            </a:extLst>
          </p:cNvPr>
          <p:cNvSpPr txBox="1"/>
          <p:nvPr/>
        </p:nvSpPr>
        <p:spPr>
          <a:xfrm rot="21420177">
            <a:off x="71880" y="994506"/>
            <a:ext cx="5342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7355A5-3B6B-4868-AFA1-261817A04083}"/>
              </a:ext>
            </a:extLst>
          </p:cNvPr>
          <p:cNvSpPr txBox="1"/>
          <p:nvPr/>
        </p:nvSpPr>
        <p:spPr>
          <a:xfrm>
            <a:off x="120614" y="191358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close contact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people suffering from a fever and cough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25223-B626-4DFD-B644-6B7254A1FBDD}"/>
              </a:ext>
            </a:extLst>
          </p:cNvPr>
          <p:cNvSpPr txBox="1"/>
          <p:nvPr/>
        </p:nvSpPr>
        <p:spPr>
          <a:xfrm>
            <a:off x="2182405" y="2922858"/>
            <a:ext cx="32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Frequently clean hands </a:t>
            </a:r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using alcohol-based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 rub or soap and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9CCCA-319B-4825-9F62-3D8A2A2E497B}"/>
              </a:ext>
            </a:extLst>
          </p:cNvPr>
          <p:cNvSpPr txBox="1"/>
          <p:nvPr/>
        </p:nvSpPr>
        <p:spPr>
          <a:xfrm>
            <a:off x="76200" y="41399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touching eyes, </a:t>
            </a:r>
          </a:p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nose or mouth</a:t>
            </a:r>
            <a:endParaRPr lang="en-US" b="1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1F58D3-242F-42BE-AB19-D8652F96C030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315A5C-1799-453E-AE30-582F0BB82199}"/>
              </a:ext>
            </a:extLst>
          </p:cNvPr>
          <p:cNvGrpSpPr/>
          <p:nvPr/>
        </p:nvGrpSpPr>
        <p:grpSpPr>
          <a:xfrm>
            <a:off x="-53955" y="-62423"/>
            <a:ext cx="5486400" cy="5486400"/>
            <a:chOff x="-55819" y="0"/>
            <a:chExt cx="5486400" cy="548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A65C63-F8C3-4CF9-9BB8-FA1FC024A29A}"/>
                </a:ext>
              </a:extLst>
            </p:cNvPr>
            <p:cNvGrpSpPr/>
            <p:nvPr/>
          </p:nvGrpSpPr>
          <p:grpSpPr>
            <a:xfrm>
              <a:off x="-55819" y="0"/>
              <a:ext cx="5486400" cy="5486400"/>
              <a:chOff x="-55819" y="0"/>
              <a:chExt cx="5486400" cy="54864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12E8093-6174-44EF-B85B-AAE281762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19" y="0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E6472A5-02F3-4EFC-ADA1-A4477D8A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61706" y="1161061"/>
                <a:ext cx="4943440" cy="501925"/>
              </a:xfrm>
              <a:prstGeom prst="rect">
                <a:avLst/>
              </a:prstGeom>
            </p:spPr>
          </p:pic>
          <p:pic>
            <p:nvPicPr>
              <p:cNvPr id="13" name="Picture 12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AFB2EBC2-1FC0-48EC-9DB8-C1DFE4E4D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251109" y="408736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91F0979-F19C-4F51-A7F1-65D3246047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4534293"/>
                <a:ext cx="1819221" cy="8644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13165D6-81EB-4B68-9C61-3A53F48C0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1882395"/>
                <a:ext cx="2581221" cy="8644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2A5973-732D-40CD-9884-8A92CE863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2362200" y="2869475"/>
                <a:ext cx="2971800" cy="86443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C5D62C-CFEE-4FA9-89F6-4C7C399A7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185928" y="3863120"/>
              <a:ext cx="2328672" cy="86443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103B0B3-3F55-499A-A4E0-4FC3AFB7D6B2}"/>
              </a:ext>
            </a:extLst>
          </p:cNvPr>
          <p:cNvSpPr txBox="1"/>
          <p:nvPr/>
        </p:nvSpPr>
        <p:spPr>
          <a:xfrm>
            <a:off x="120614" y="18874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Избягвайте близък контакт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болни и кашлящи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C07D30-6296-4132-8DC0-6AA658BC1283}"/>
              </a:ext>
            </a:extLst>
          </p:cNvPr>
          <p:cNvSpPr txBox="1"/>
          <p:nvPr/>
        </p:nvSpPr>
        <p:spPr>
          <a:xfrm>
            <a:off x="2375794" y="2826801"/>
            <a:ext cx="324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Обтривайте</a:t>
            </a:r>
            <a:r>
              <a:rPr lang="bg-BG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често ръцете си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дезинфектант на алкохолна основа или ги измивайте с вода и сапун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7DE7BE-2FEA-4381-B060-27CAD19C9275}"/>
              </a:ext>
            </a:extLst>
          </p:cNvPr>
          <p:cNvSpPr txBox="1"/>
          <p:nvPr/>
        </p:nvSpPr>
        <p:spPr>
          <a:xfrm>
            <a:off x="71410" y="397217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докосвайте очите, носа и устата си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069561-DCD3-49FF-A69A-236A0F0C0F03}"/>
              </a:ext>
            </a:extLst>
          </p:cNvPr>
          <p:cNvSpPr txBox="1"/>
          <p:nvPr/>
        </p:nvSpPr>
        <p:spPr>
          <a:xfrm rot="21420177">
            <a:off x="73872" y="999644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73914">
            <a:off x="577516" y="-71802"/>
            <a:ext cx="453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СИ,</a:t>
            </a:r>
          </a:p>
        </p:txBody>
      </p:sp>
    </p:spTree>
    <p:extLst>
      <p:ext uri="{BB962C8B-B14F-4D97-AF65-F5344CB8AC3E}">
        <p14:creationId xmlns:p14="http://schemas.microsoft.com/office/powerpoint/2010/main" val="85257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128E757-134E-4461-A2B5-1DAD1DE8AF24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74837-ECDC-4D0D-914A-CE9458115861}"/>
              </a:ext>
            </a:extLst>
          </p:cNvPr>
          <p:cNvGrpSpPr/>
          <p:nvPr/>
        </p:nvGrpSpPr>
        <p:grpSpPr>
          <a:xfrm>
            <a:off x="0" y="-10304"/>
            <a:ext cx="5486400" cy="5496704"/>
            <a:chOff x="0" y="-10304"/>
            <a:chExt cx="5486400" cy="54967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5CD9EB-33B9-476F-A746-D0645E0EDAE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4D677A6-0A3C-4202-A908-80E050E74A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2E99ED98-C25E-4E57-AE10-F172D6CE3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1687FD98-E670-41FC-AB40-4319F2D4B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0080" y="355789"/>
                  <a:ext cx="4937575" cy="6105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B6F951ED-0089-4639-AC83-F8ED1751A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61705" y="1187187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806CB1F-D171-4687-8C68-EC023C706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483278" y="1879022"/>
                  <a:ext cx="2869522" cy="132730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08AFA8A-2126-4F06-94AB-84A37574E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00200" y="3352800"/>
                  <a:ext cx="3733800" cy="19812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78E49920-BD64-47B8-B250-D4A2F821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76201" y="4572000"/>
                  <a:ext cx="1624278" cy="8618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95D821-5297-4824-BB6A-9ABA614A42BF}"/>
                  </a:ext>
                </a:extLst>
              </p:cNvPr>
              <p:cNvSpPr txBox="1"/>
              <p:nvPr/>
            </p:nvSpPr>
            <p:spPr>
              <a:xfrm>
                <a:off x="228600" y="1738974"/>
                <a:ext cx="350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При кашляне и кихане покривайте носа и устата със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свивката на лакътя или със салфетка,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която изхвърлете веднага след това и измийте ръцете си</a:t>
                </a:r>
                <a:endParaRPr lang="en-US" sz="17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4572CC-3338-411C-8F77-A97E08BFEE9E}"/>
                  </a:ext>
                </a:extLst>
              </p:cNvPr>
              <p:cNvSpPr txBox="1"/>
              <p:nvPr/>
            </p:nvSpPr>
            <p:spPr>
              <a:xfrm>
                <a:off x="1350264" y="3242349"/>
                <a:ext cx="3831336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слагате маска, поставете я, така че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да покрива устата и носа и не я докосвайте повече</a:t>
                </a:r>
                <a:r>
                  <a:rPr lang="en-US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8BDEDE-8337-4F67-80F9-0D407B843BA2}"/>
                  </a:ext>
                </a:extLst>
              </p:cNvPr>
              <p:cNvSpPr txBox="1"/>
              <p:nvPr/>
            </p:nvSpPr>
            <p:spPr>
              <a:xfrm>
                <a:off x="1295400" y="4260965"/>
                <a:ext cx="397682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След всяка употреба незабавно изхвърляйте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еднократните маски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 мийте ръцете си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24B8F-931F-45BB-A68B-DB41C24732CC}"/>
                </a:ext>
              </a:extLst>
            </p:cNvPr>
            <p:cNvSpPr txBox="1"/>
            <p:nvPr/>
          </p:nvSpPr>
          <p:spPr>
            <a:xfrm rot="21420177">
              <a:off x="479407" y="-10304"/>
              <a:ext cx="45275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ГРИЖЕТЕ СЕ ЗА ЗДРАВЕТО СИ, </a:t>
              </a:r>
              <a:endParaRPr lang="en-US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66829B-C940-4ECD-9BBB-EEACB440E018}"/>
                </a:ext>
              </a:extLst>
            </p:cNvPr>
            <p:cNvSpPr txBox="1"/>
            <p:nvPr/>
          </p:nvSpPr>
          <p:spPr>
            <a:xfrm rot="21420177">
              <a:off x="73872" y="999644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5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B4A5AFD-5C75-4E81-98CD-03B2B0BDC903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4748C7-2CFF-46D3-AAFD-9CF3B629A83A}"/>
              </a:ext>
            </a:extLst>
          </p:cNvPr>
          <p:cNvSpPr txBox="1"/>
          <p:nvPr/>
        </p:nvSpPr>
        <p:spPr>
          <a:xfrm rot="21420177">
            <a:off x="479407" y="240499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07218-5254-4234-AA4F-F93EAE285A2D}"/>
              </a:ext>
            </a:extLst>
          </p:cNvPr>
          <p:cNvSpPr txBox="1"/>
          <p:nvPr/>
        </p:nvSpPr>
        <p:spPr>
          <a:xfrm rot="21420177">
            <a:off x="73872" y="976560"/>
            <a:ext cx="53386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F56EDD-612F-4D66-944B-FFFE9E7F9FF8}"/>
              </a:ext>
            </a:extLst>
          </p:cNvPr>
          <p:cNvGrpSpPr/>
          <p:nvPr/>
        </p:nvGrpSpPr>
        <p:grpSpPr>
          <a:xfrm>
            <a:off x="0" y="-101796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6A0CBB-1E60-4DFE-B9A0-3BC207F298B6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29D535-81A0-467C-94B9-34ECABE48E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248F09B-C181-4B61-AC60-0484BD29F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id="{9FF4728A-6AED-41E4-A7E4-7B9A4E7A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85632" y="424412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2A111AD-8893-4BC1-BEBD-6F0E83418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271480" y="1127208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2D6D5D6-76C3-4E4F-B640-D40230984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39096" y="1749520"/>
                  <a:ext cx="2580304" cy="160328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02F472A2-0D01-45DD-9C32-8B22B1811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209800" y="3293858"/>
                  <a:ext cx="3037504" cy="188736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6E27A68E-2810-4215-9653-A8863A680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8738" y="4705480"/>
                  <a:ext cx="1800062" cy="71020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55C4C0-39FD-4250-AB4D-9A858E3EA33B}"/>
                  </a:ext>
                </a:extLst>
              </p:cNvPr>
              <p:cNvSpPr txBox="1"/>
              <p:nvPr/>
            </p:nvSpPr>
            <p:spPr>
              <a:xfrm>
                <a:off x="151357" y="1894051"/>
                <a:ext cx="25803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се разболеете по време на пътуване</a:t>
                </a:r>
                <a:r>
                  <a:rPr lang="en-US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екипажа и своевременно потърсете медицинска помощ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F80CCC-1D5C-4AC0-AEDD-679D542C6821}"/>
                  </a:ext>
                </a:extLst>
              </p:cNvPr>
              <p:cNvSpPr txBox="1"/>
              <p:nvPr/>
            </p:nvSpPr>
            <p:spPr>
              <a:xfrm>
                <a:off x="2409215" y="3548795"/>
                <a:ext cx="2956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отидете на лекар, </a:t>
                </a:r>
                <a:r>
                  <a:rPr lang="bg-BG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го къде сте пътували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28695D-95B6-4540-9FC4-494A63849DBF}"/>
                </a:ext>
              </a:extLst>
            </p:cNvPr>
            <p:cNvSpPr txBox="1"/>
            <p:nvPr/>
          </p:nvSpPr>
          <p:spPr>
            <a:xfrm rot="21420177">
              <a:off x="479407" y="214373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C102EB-03BD-4761-9845-C19D458A7A53}"/>
                </a:ext>
              </a:extLst>
            </p:cNvPr>
            <p:cNvSpPr txBox="1"/>
            <p:nvPr/>
          </p:nvSpPr>
          <p:spPr>
            <a:xfrm rot="21420177">
              <a:off x="73872" y="973518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08D3B38-3405-441E-B884-043BAE2B2AB9}"/>
              </a:ext>
            </a:extLst>
          </p:cNvPr>
          <p:cNvSpPr txBox="1"/>
          <p:nvPr/>
        </p:nvSpPr>
        <p:spPr>
          <a:xfrm>
            <a:off x="57810" y="49229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Добавете лого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10124">
            <a:off x="462388" y="-102157"/>
            <a:ext cx="4390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 </a:t>
            </a:r>
          </a:p>
        </p:txBody>
      </p:sp>
    </p:spTree>
    <p:extLst>
      <p:ext uri="{BB962C8B-B14F-4D97-AF65-F5344CB8AC3E}">
        <p14:creationId xmlns:p14="http://schemas.microsoft.com/office/powerpoint/2010/main" val="33435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501</Words>
  <Application>Microsoft Macintosh PowerPoint</Application>
  <PresentationFormat>Custom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Lauren (WPRO)</dc:creator>
  <cp:lastModifiedBy>Microsoft Office User</cp:lastModifiedBy>
  <cp:revision>40</cp:revision>
  <dcterms:created xsi:type="dcterms:W3CDTF">2018-06-26T06:28:54Z</dcterms:created>
  <dcterms:modified xsi:type="dcterms:W3CDTF">2020-03-22T12:49:11Z</dcterms:modified>
</cp:coreProperties>
</file>