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44" r:id="rId1"/>
  </p:sldMasterIdLst>
  <p:notesMasterIdLst>
    <p:notesMasterId r:id="rId12"/>
  </p:notesMasterIdLst>
  <p:handoutMasterIdLst>
    <p:handoutMasterId r:id="rId13"/>
  </p:handoutMasterIdLst>
  <p:sldIdLst>
    <p:sldId id="256" r:id="rId2"/>
    <p:sldId id="257" r:id="rId3"/>
    <p:sldId id="258" r:id="rId4"/>
    <p:sldId id="265" r:id="rId5"/>
    <p:sldId id="260" r:id="rId6"/>
    <p:sldId id="263" r:id="rId7"/>
    <p:sldId id="266" r:id="rId8"/>
    <p:sldId id="261" r:id="rId9"/>
    <p:sldId id="267" r:id="rId10"/>
    <p:sldId id="262" r:id="rId11"/>
  </p:sldIdLst>
  <p:sldSz cx="9144000" cy="6858000" type="screen4x3"/>
  <p:notesSz cx="6858000" cy="9144000"/>
  <p:defaultTextStyle>
    <a:defPPr>
      <a:defRPr lang="bg-BG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4" d="100"/>
          <a:sy n="74" d="100"/>
        </p:scale>
        <p:origin x="144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B6B5C33-1AB9-401A-9B82-B04F2C52CC9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D100D4-1700-4B45-8C7F-ED24AEFA9182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04704661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8423B32-9930-4A9D-8192-2DE97E5C941B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bg-BG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803BC6C-CA0B-42BB-AFD9-3B5ED45DE1CB}" type="slidenum">
              <a:rPr lang="bg-BG" smtClean="0"/>
              <a:t>‹#›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3409911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03BC6C-CA0B-42BB-AFD9-3B5ED45DE1CB}" type="slidenum">
              <a:rPr lang="bg-BG" smtClean="0"/>
              <a:t>1</a:t>
            </a:fld>
            <a:endParaRPr lang="bg-BG"/>
          </a:p>
        </p:txBody>
      </p:sp>
    </p:spTree>
    <p:extLst>
      <p:ext uri="{BB962C8B-B14F-4D97-AF65-F5344CB8AC3E}">
        <p14:creationId xmlns:p14="http://schemas.microsoft.com/office/powerpoint/2010/main" val="31034767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62000" y="3200400"/>
            <a:ext cx="7543800" cy="1524000"/>
          </a:xfrm>
        </p:spPr>
        <p:txBody>
          <a:bodyPr>
            <a:noAutofit/>
          </a:bodyPr>
          <a:lstStyle>
            <a:lvl1pPr>
              <a:defRPr sz="8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4724400"/>
            <a:ext cx="6858000" cy="990600"/>
          </a:xfrm>
        </p:spPr>
        <p:txBody>
          <a:bodyPr anchor="t" anchorCtr="0">
            <a:normAutofit/>
          </a:bodyPr>
          <a:lstStyle>
            <a:lvl1pPr marL="0" indent="0" algn="l">
              <a:buNone/>
              <a:defRPr sz="28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  <p:sp>
        <p:nvSpPr>
          <p:cNvPr id="7" name="Rectangle 6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0"/>
            <a:ext cx="7239000" cy="38862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62000" y="685801"/>
            <a:ext cx="1828800" cy="5410199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90800" y="685801"/>
            <a:ext cx="5715000" cy="4876800"/>
          </a:xfrm>
        </p:spPr>
        <p:txBody>
          <a:bodyPr vert="eaVert" anchor="t" anchorCtr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777240" y="0"/>
            <a:ext cx="7543800" cy="304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3276600"/>
            <a:ext cx="7543800" cy="1676400"/>
          </a:xfrm>
        </p:spPr>
        <p:txBody>
          <a:bodyPr anchor="b" anchorCtr="0"/>
          <a:lstStyle>
            <a:lvl1pPr algn="l">
              <a:defRPr sz="5400" b="0" cap="all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4953000"/>
            <a:ext cx="6858000" cy="914400"/>
          </a:xfrm>
        </p:spPr>
        <p:txBody>
          <a:bodyPr anchor="t" anchorCtr="0">
            <a:normAutofit/>
          </a:bodyPr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20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609601"/>
            <a:ext cx="3657600" cy="3767328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589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589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152" y="609600"/>
            <a:ext cx="3657600" cy="6397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latin typeface="+mj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1329264"/>
            <a:ext cx="3657600" cy="3048000"/>
          </a:xfrm>
        </p:spPr>
        <p:txBody>
          <a:bodyPr anchor="t" anchorCtr="0"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  <p:cxnSp>
        <p:nvCxnSpPr>
          <p:cNvPr id="11" name="Straight Connector 10"/>
          <p:cNvCxnSpPr/>
          <p:nvPr/>
        </p:nvCxnSpPr>
        <p:spPr>
          <a:xfrm>
            <a:off x="7589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4645152" y="1249362"/>
            <a:ext cx="3657600" cy="1588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710866" y="457200"/>
            <a:ext cx="4594934" cy="4114799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2001" y="457200"/>
            <a:ext cx="2673657" cy="4114800"/>
          </a:xfrm>
        </p:spPr>
        <p:txBody>
          <a:bodyPr>
            <a:normAutofit/>
          </a:bodyPr>
          <a:lstStyle>
            <a:lvl1pPr marL="0" indent="0">
              <a:buNone/>
              <a:defRPr sz="2100">
                <a:solidFill>
                  <a:schemeClr val="tx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  <p:cxnSp>
        <p:nvCxnSpPr>
          <p:cNvPr id="10" name="Straight Connector 9"/>
          <p:cNvCxnSpPr/>
          <p:nvPr/>
        </p:nvCxnSpPr>
        <p:spPr>
          <a:xfrm rot="5400000">
            <a:off x="1677194" y="2514600"/>
            <a:ext cx="3810000" cy="1588"/>
          </a:xfrm>
          <a:prstGeom prst="line">
            <a:avLst/>
          </a:prstGeom>
          <a:ln>
            <a:solidFill>
              <a:schemeClr val="tx2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58952" y="4572000"/>
            <a:ext cx="6784848" cy="1600200"/>
          </a:xfrm>
        </p:spPr>
        <p:txBody>
          <a:bodyPr anchor="b">
            <a:normAutofit/>
          </a:bodyPr>
          <a:lstStyle>
            <a:lvl1pPr algn="l">
              <a:defRPr sz="5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777240" y="457200"/>
            <a:ext cx="7543800" cy="2895600"/>
          </a:xfrm>
          <a:ln w="6350">
            <a:solidFill>
              <a:schemeClr val="tx2"/>
            </a:solidFill>
          </a:ln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0392" y="3505200"/>
            <a:ext cx="7391400" cy="804862"/>
          </a:xfrm>
        </p:spPr>
        <p:txBody>
          <a:bodyPr anchor="t" anchorCtr="0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g-BG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600200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2000" y="685800"/>
            <a:ext cx="7543800" cy="3886200"/>
          </a:xfrm>
          <a:prstGeom prst="rect">
            <a:avLst/>
          </a:prstGeom>
        </p:spPr>
        <p:txBody>
          <a:bodyPr vert="horz" lIns="91440" tIns="45720" rIns="91440" bIns="45720" rtlCol="0" anchor="ctr" anchorCtr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48400" y="6208776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  <a:latin typeface="+mn-lt"/>
              </a:defRPr>
            </a:lvl1pPr>
          </a:lstStyle>
          <a:p>
            <a:fld id="{798A5AA4-D73C-4D1C-A7FE-941A82F6DAAC}" type="datetimeFigureOut">
              <a:rPr lang="bg-BG" smtClean="0"/>
              <a:t>6.11.2017 г.</a:t>
            </a:fld>
            <a:endParaRPr lang="bg-BG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761999" y="6208776"/>
            <a:ext cx="487386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chemeClr val="tx2">
                    <a:lumMod val="90000"/>
                    <a:lumOff val="10000"/>
                  </a:schemeClr>
                </a:solidFill>
              </a:defRPr>
            </a:lvl1pPr>
          </a:lstStyle>
          <a:p>
            <a:endParaRPr lang="bg-BG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5687568"/>
            <a:ext cx="7620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4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defRPr>
            </a:lvl1pPr>
          </a:lstStyle>
          <a:p>
            <a:fld id="{13E1FCC5-BC52-4DE4-8E12-A01592B21069}" type="slidenum">
              <a:rPr lang="bg-BG" smtClean="0"/>
              <a:t>‹#›</a:t>
            </a:fld>
            <a:endParaRPr lang="bg-BG"/>
          </a:p>
        </p:txBody>
      </p:sp>
      <p:sp>
        <p:nvSpPr>
          <p:cNvPr id="8" name="Rectangle 7"/>
          <p:cNvSpPr/>
          <p:nvPr/>
        </p:nvSpPr>
        <p:spPr>
          <a:xfrm>
            <a:off x="777240" y="0"/>
            <a:ext cx="7543800" cy="381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777240" y="6172200"/>
            <a:ext cx="7543800" cy="27432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54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7432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594360" indent="-27432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8686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430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7160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64592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1901952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219456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8pPr>
      <a:lvl9pPr marL="2468880" indent="-22860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	</a:t>
            </a:r>
            <a:br>
              <a:rPr lang="ru-RU" dirty="0" smtClean="0"/>
            </a:br>
            <a:r>
              <a:rPr lang="ru-RU" dirty="0" smtClean="0"/>
              <a:t>	</a:t>
            </a:r>
            <a:br>
              <a:rPr lang="ru-RU" dirty="0" smtClean="0"/>
            </a:br>
            <a:endParaRPr lang="bg-BG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31640" y="404664"/>
            <a:ext cx="6912768" cy="5280992"/>
          </a:xfr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algn="ctr"/>
            <a:endParaRPr lang="bg-BG" sz="3200" b="1" i="1" dirty="0">
              <a:latin typeface="Arial Black" panose="020B0A04020102020204" pitchFamily="34" charset="0"/>
            </a:endParaRPr>
          </a:p>
          <a:p>
            <a:pPr algn="ctr"/>
            <a:r>
              <a:rPr lang="bg-BG" sz="4000" b="1" i="1" dirty="0" smtClean="0">
                <a:latin typeface="Arial Black" panose="020B0A04020102020204" pitchFamily="34" charset="0"/>
              </a:rPr>
              <a:t>ГОДИШЕН ОТЧЕТ </a:t>
            </a:r>
          </a:p>
          <a:p>
            <a:pPr algn="ctr"/>
            <a:r>
              <a:rPr lang="bg-BG" sz="3200" b="1" i="1" dirty="0" smtClean="0">
                <a:latin typeface="Arial Black" panose="020B0A04020102020204" pitchFamily="34" charset="0"/>
              </a:rPr>
              <a:t>ЗА ДЕЙНОСТТА НА </a:t>
            </a:r>
            <a:endParaRPr lang="ru-RU" sz="3200" b="1" i="1" dirty="0" smtClean="0">
              <a:latin typeface="Arial Black" panose="020B0A04020102020204" pitchFamily="34" charset="0"/>
            </a:endParaRPr>
          </a:p>
          <a:p>
            <a:pPr algn="ctr"/>
            <a:r>
              <a:rPr lang="ru-RU" sz="3200" b="1" i="1" dirty="0" smtClean="0">
                <a:latin typeface="Arial Black" panose="020B0A04020102020204" pitchFamily="34" charset="0"/>
              </a:rPr>
              <a:t>ОБЩЕСТВЕНИЯ СЪВЕТ ПРИ 18 СУ</a:t>
            </a:r>
          </a:p>
          <a:p>
            <a:pPr algn="ctr"/>
            <a:r>
              <a:rPr lang="ru-RU" sz="3200" b="1" i="1" dirty="0" smtClean="0">
                <a:latin typeface="Arial Black" panose="020B0A04020102020204" pitchFamily="34" charset="0"/>
              </a:rPr>
              <a:t>«УИЛЯМ ГЛАДСТОН»</a:t>
            </a:r>
          </a:p>
          <a:p>
            <a:pPr algn="ctr"/>
            <a:r>
              <a:rPr lang="ru-RU" sz="3200" b="1" i="1" dirty="0" smtClean="0">
                <a:latin typeface="Arial Black" panose="020B0A04020102020204" pitchFamily="34" charset="0"/>
              </a:rPr>
              <a:t>ЗА </a:t>
            </a:r>
            <a:r>
              <a:rPr lang="ru-RU" sz="3200" b="1" i="1" dirty="0">
                <a:latin typeface="Arial Black" panose="020B0A04020102020204" pitchFamily="34" charset="0"/>
              </a:rPr>
              <a:t>УЧЕБНАТА 2016-2017 ГОДИНА</a:t>
            </a:r>
          </a:p>
        </p:txBody>
      </p:sp>
    </p:spTree>
    <p:extLst>
      <p:ext uri="{BB962C8B-B14F-4D97-AF65-F5344CB8AC3E}">
        <p14:creationId xmlns:p14="http://schemas.microsoft.com/office/powerpoint/2010/main" val="942728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СОФИЯ, 30.10.2017 Г.  </a:t>
            </a:r>
            <a:br>
              <a:rPr lang="bg-BG" dirty="0" smtClean="0"/>
            </a:b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US" kern="0" dirty="0" smtClean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  <a:p>
            <a:pPr marL="0" indent="0">
              <a:buNone/>
            </a:pPr>
            <a:endParaRPr lang="en-US" kern="0" dirty="0"/>
          </a:p>
          <a:p>
            <a:pPr marL="0" indent="0" algn="ctr">
              <a:buNone/>
            </a:pPr>
            <a:r>
              <a:rPr lang="bg-BG" sz="4000" b="1" kern="0" dirty="0" smtClean="0">
                <a:solidFill>
                  <a:schemeClr val="tx1"/>
                </a:solidFill>
              </a:rPr>
              <a:t>БЛАГОДАРЯ </a:t>
            </a:r>
            <a:r>
              <a:rPr lang="bg-BG" sz="4000" b="1" kern="0" dirty="0">
                <a:solidFill>
                  <a:schemeClr val="tx1"/>
                </a:solidFill>
              </a:rPr>
              <a:t>ЗА ВНИМАНИЕТО!</a:t>
            </a:r>
          </a:p>
          <a:p>
            <a:endParaRPr lang="bg-BG" sz="3600" dirty="0"/>
          </a:p>
        </p:txBody>
      </p:sp>
    </p:spTree>
    <p:extLst>
      <p:ext uri="{BB962C8B-B14F-4D97-AF65-F5344CB8AC3E}">
        <p14:creationId xmlns:p14="http://schemas.microsoft.com/office/powerpoint/2010/main" val="5621980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ПРАВНА УРЕДБА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471392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bg-BG" dirty="0" smtClean="0">
                <a:ea typeface="Calibri"/>
              </a:rPr>
              <a:t>Закон </a:t>
            </a:r>
            <a:r>
              <a:rPr lang="bg-BG" dirty="0">
                <a:ea typeface="Calibri"/>
              </a:rPr>
              <a:t>за предучилищното и училищното </a:t>
            </a:r>
            <a:r>
              <a:rPr lang="bg-BG" dirty="0" smtClean="0">
                <a:ea typeface="Calibri"/>
              </a:rPr>
              <a:t>образование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bg-BG" dirty="0" smtClean="0">
                <a:ea typeface="Calibri"/>
              </a:rPr>
              <a:t>Правилник </a:t>
            </a:r>
            <a:r>
              <a:rPr lang="bg-BG" dirty="0">
                <a:ea typeface="Calibri"/>
              </a:rPr>
              <a:t>за създаването, устройството и дейността на обществените съвети към детските градини </a:t>
            </a:r>
            <a:r>
              <a:rPr lang="bg-BG" dirty="0" smtClean="0">
                <a:ea typeface="Calibri"/>
              </a:rPr>
              <a:t>и училищата</a:t>
            </a:r>
            <a:r>
              <a:rPr lang="ru-RU" dirty="0" smtClean="0"/>
              <a:t/>
            </a:r>
            <a:br>
              <a:rPr lang="ru-RU" dirty="0" smtClean="0"/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380633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/>
              <a:t>СЪСТАВ НА ОС 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27376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dirty="0" err="1" smtClean="0"/>
              <a:t>Избор</a:t>
            </a:r>
            <a:r>
              <a:rPr lang="ru-RU" dirty="0" smtClean="0"/>
              <a:t> на </a:t>
            </a:r>
            <a:r>
              <a:rPr lang="ru-RU" dirty="0" err="1" smtClean="0"/>
              <a:t>Обществения</a:t>
            </a:r>
            <a:r>
              <a:rPr lang="ru-RU" dirty="0" smtClean="0"/>
              <a:t> </a:t>
            </a:r>
            <a:r>
              <a:rPr lang="ru-RU" dirty="0" err="1" smtClean="0"/>
              <a:t>съвет</a:t>
            </a:r>
            <a:r>
              <a:rPr lang="ru-RU" dirty="0" smtClean="0"/>
              <a:t> (ОС) – 30.11.2016 г. 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ru-RU" dirty="0" err="1">
                <a:ea typeface="Calibri"/>
              </a:rPr>
              <a:t>Състав</a:t>
            </a:r>
            <a:r>
              <a:rPr lang="ru-RU" dirty="0" smtClean="0"/>
              <a:t>: </a:t>
            </a:r>
            <a:r>
              <a:rPr lang="ru-RU" dirty="0" err="1" smtClean="0"/>
              <a:t>постоянни</a:t>
            </a:r>
            <a:r>
              <a:rPr lang="ru-RU" dirty="0" smtClean="0"/>
              <a:t> и </a:t>
            </a:r>
            <a:r>
              <a:rPr lang="ru-RU" dirty="0" err="1" smtClean="0"/>
              <a:t>резервни</a:t>
            </a:r>
            <a:r>
              <a:rPr lang="ru-RU" dirty="0" smtClean="0"/>
              <a:t> </a:t>
            </a:r>
            <a:r>
              <a:rPr lang="ru-RU" dirty="0" err="1" smtClean="0"/>
              <a:t>членове</a:t>
            </a:r>
            <a:endParaRPr lang="ru-RU" dirty="0" smtClean="0"/>
          </a:p>
        </p:txBody>
      </p:sp>
    </p:spTree>
    <p:extLst>
      <p:ext uri="{BB962C8B-B14F-4D97-AF65-F5344CB8AC3E}">
        <p14:creationId xmlns:p14="http://schemas.microsoft.com/office/powerpoint/2010/main" val="3839304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bg-BG" dirty="0" smtClean="0"/>
              <a:t>ИЗВЪРШЕНИ 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25000" lnSpcReduction="2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bg-BG" sz="9600" dirty="0">
                <a:ea typeface="Times New Roman"/>
              </a:rPr>
              <a:t>Одобри стратегията за развитие на 18 СУ „Уилям </a:t>
            </a:r>
            <a:r>
              <a:rPr lang="bg-BG" sz="9600" dirty="0" err="1">
                <a:ea typeface="Times New Roman"/>
              </a:rPr>
              <a:t>Гладстон</a:t>
            </a:r>
            <a:r>
              <a:rPr lang="bg-BG" sz="9600" dirty="0">
                <a:ea typeface="Times New Roman"/>
              </a:rPr>
              <a:t>“;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bg-BG" sz="9600" dirty="0">
                <a:ea typeface="Times New Roman"/>
              </a:rPr>
              <a:t>Даде положително становище по разпределението на бюджета по дейности и размера на капиталовите разходи;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bg-BG" sz="9600" dirty="0">
                <a:ea typeface="Times New Roman"/>
              </a:rPr>
              <a:t>Съгласува разпределението на средствата от установеното към края на предходната година </a:t>
            </a:r>
            <a:r>
              <a:rPr lang="bg-BG" sz="9600" dirty="0" err="1">
                <a:ea typeface="Times New Roman"/>
              </a:rPr>
              <a:t>превишение</a:t>
            </a:r>
            <a:r>
              <a:rPr lang="bg-BG" sz="9600" dirty="0">
                <a:ea typeface="Times New Roman"/>
              </a:rPr>
              <a:t> на постъпленията над плащанията по бюджета на училището;</a:t>
            </a:r>
          </a:p>
          <a:p>
            <a:endParaRPr lang="bg-BG" b="1" dirty="0"/>
          </a:p>
        </p:txBody>
      </p:sp>
    </p:spTree>
    <p:extLst>
      <p:ext uri="{BB962C8B-B14F-4D97-AF65-F5344CB8AC3E}">
        <p14:creationId xmlns:p14="http://schemas.microsoft.com/office/powerpoint/2010/main" val="11347698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1560" y="4869160"/>
            <a:ext cx="7200800" cy="1368152"/>
          </a:xfrm>
        </p:spPr>
        <p:txBody>
          <a:bodyPr>
            <a:normAutofit/>
          </a:bodyPr>
          <a:lstStyle/>
          <a:p>
            <a:r>
              <a:rPr lang="bg-BG" dirty="0" smtClean="0"/>
              <a:t>ИЗВЪРШЕНИ 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7544" y="980729"/>
            <a:ext cx="7776864" cy="3960440"/>
          </a:xfrm>
        </p:spPr>
        <p:txBody>
          <a:bodyPr>
            <a:normAutofit/>
          </a:bodyPr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bg-BG" dirty="0" smtClean="0">
                <a:ea typeface="Times New Roman"/>
              </a:rPr>
              <a:t>Съгласува училищните </a:t>
            </a:r>
            <a:r>
              <a:rPr lang="bg-BG" dirty="0">
                <a:ea typeface="Times New Roman"/>
              </a:rPr>
              <a:t>учебни планове за 1, 2, 5, 6 и 8 класове и </a:t>
            </a:r>
            <a:r>
              <a:rPr lang="bg-BG" dirty="0" smtClean="0">
                <a:ea typeface="Times New Roman"/>
              </a:rPr>
              <a:t>даде </a:t>
            </a:r>
            <a:r>
              <a:rPr lang="bg-BG" dirty="0">
                <a:ea typeface="Times New Roman"/>
              </a:rPr>
              <a:t>положително становище по училищния план-прием за учебната 2017/2018 г</a:t>
            </a:r>
            <a:r>
              <a:rPr lang="bg-BG" dirty="0" smtClean="0">
                <a:ea typeface="Times New Roman"/>
              </a:rPr>
              <a:t>.;</a:t>
            </a:r>
          </a:p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bg-BG" dirty="0" smtClean="0">
                <a:ea typeface="Times New Roman"/>
              </a:rPr>
              <a:t>Съгласува комисиите </a:t>
            </a:r>
            <a:r>
              <a:rPr lang="bg-BG" dirty="0">
                <a:ea typeface="Times New Roman"/>
              </a:rPr>
              <a:t>от учители, които провеждат избора на учебници и учебни помагала и съгласува </a:t>
            </a:r>
            <a:r>
              <a:rPr lang="bg-BG" dirty="0">
                <a:ea typeface="Calibri"/>
              </a:rPr>
              <a:t>избора</a:t>
            </a:r>
            <a:r>
              <a:rPr lang="bg-BG" dirty="0">
                <a:ea typeface="Times New Roman"/>
              </a:rPr>
              <a:t> </a:t>
            </a:r>
            <a:r>
              <a:rPr lang="bg-BG" dirty="0" smtClean="0">
                <a:ea typeface="Times New Roman"/>
              </a:rPr>
              <a:t>на учебниците </a:t>
            </a:r>
            <a:r>
              <a:rPr lang="bg-BG" dirty="0">
                <a:ea typeface="Times New Roman"/>
              </a:rPr>
              <a:t>и учебните комплекти за  I, II, V и VI клас, които се предоставят за безвъзмездно ползване от учениците за учебната 2017/2018 г</a:t>
            </a:r>
            <a:r>
              <a:rPr lang="bg-BG" dirty="0" smtClean="0">
                <a:ea typeface="Times New Roman"/>
              </a:rPr>
              <a:t>.;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1477295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2000" y="4572000"/>
            <a:ext cx="6781800" cy="1233264"/>
          </a:xfrm>
        </p:spPr>
        <p:txBody>
          <a:bodyPr>
            <a:normAutofit/>
          </a:bodyPr>
          <a:lstStyle/>
          <a:p>
            <a:r>
              <a:rPr lang="bg-B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ИЗВЪРШЕНИ 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55576" y="908720"/>
            <a:ext cx="7543800" cy="4183360"/>
          </a:xfrm>
        </p:spPr>
        <p:txBody>
          <a:bodyPr>
            <a:normAutofit fontScale="85000" lnSpcReduction="10000"/>
          </a:bodyPr>
          <a:lstStyle/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bg-BG" sz="2600" dirty="0" smtClean="0"/>
              <a:t>Одобри </a:t>
            </a:r>
            <a:r>
              <a:rPr lang="bg-BG" sz="2600" dirty="0"/>
              <a:t>проекта на етичен кодекс на училищната </a:t>
            </a:r>
            <a:r>
              <a:rPr lang="bg-BG" sz="2600" dirty="0" smtClean="0"/>
              <a:t>общност;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bg-BG" sz="2600" dirty="0" smtClean="0">
                <a:ea typeface="Times New Roman"/>
              </a:rPr>
              <a:t>Номинира </a:t>
            </a:r>
            <a:r>
              <a:rPr lang="bg-BG" sz="2600" dirty="0">
                <a:ea typeface="Times New Roman"/>
              </a:rPr>
              <a:t>свои представители за заседанията на педагогическия </a:t>
            </a:r>
            <a:r>
              <a:rPr lang="bg-BG" sz="2600" dirty="0" smtClean="0">
                <a:ea typeface="Times New Roman"/>
              </a:rPr>
              <a:t>съвет;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bg-BG" sz="2600" dirty="0">
                <a:ea typeface="Times New Roman"/>
              </a:rPr>
              <a:t>С</a:t>
            </a:r>
            <a:r>
              <a:rPr lang="bg-BG" sz="2600" dirty="0" smtClean="0">
                <a:ea typeface="Times New Roman"/>
              </a:rPr>
              <a:t>ъгласува </a:t>
            </a:r>
            <a:r>
              <a:rPr lang="bg-BG" sz="2600" dirty="0">
                <a:ea typeface="Times New Roman"/>
              </a:rPr>
              <a:t>допълнителните критерии за  план-прием в първи клас през учебната 2017-2018 г. в 18 СУ "Уилям </a:t>
            </a:r>
            <a:r>
              <a:rPr lang="bg-BG" sz="2600" dirty="0" err="1" smtClean="0">
                <a:ea typeface="Times New Roman"/>
              </a:rPr>
              <a:t>Гладстон</a:t>
            </a:r>
            <a:r>
              <a:rPr lang="bg-BG" sz="2600" dirty="0" smtClean="0">
                <a:ea typeface="Times New Roman"/>
              </a:rPr>
              <a:t>“;</a:t>
            </a:r>
          </a:p>
          <a:p>
            <a:pPr algn="just">
              <a:lnSpc>
                <a:spcPct val="150000"/>
              </a:lnSpc>
              <a:spcBef>
                <a:spcPts val="0"/>
              </a:spcBef>
            </a:pPr>
            <a:r>
              <a:rPr lang="bg-BG" sz="2600" dirty="0" smtClean="0">
                <a:ea typeface="Times New Roman"/>
              </a:rPr>
              <a:t>Запозна се детайлно </a:t>
            </a:r>
            <a:r>
              <a:rPr lang="bg-BG" sz="2600" dirty="0">
                <a:ea typeface="Times New Roman"/>
              </a:rPr>
              <a:t>с </a:t>
            </a:r>
            <a:r>
              <a:rPr lang="bg-BG" sz="2600" dirty="0" smtClean="0">
                <a:ea typeface="Times New Roman"/>
              </a:rPr>
              <a:t>отчета </a:t>
            </a:r>
            <a:r>
              <a:rPr lang="bg-BG" sz="2600" dirty="0">
                <a:ea typeface="Times New Roman"/>
              </a:rPr>
              <a:t>за изпълнението на бюджета на </a:t>
            </a:r>
            <a:r>
              <a:rPr lang="bg-BG" sz="2600" dirty="0" smtClean="0">
                <a:ea typeface="Times New Roman"/>
              </a:rPr>
              <a:t>училището; </a:t>
            </a:r>
          </a:p>
          <a:p>
            <a:pPr>
              <a:lnSpc>
                <a:spcPct val="150000"/>
              </a:lnSpc>
              <a:spcBef>
                <a:spcPts val="0"/>
              </a:spcBef>
            </a:pPr>
            <a:endParaRPr lang="bg-BG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909464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ИЗВЪРШЕНИ 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273600" lvl="0" indent="-273600">
              <a:lnSpc>
                <a:spcPct val="150000"/>
              </a:lnSpc>
              <a:spcBef>
                <a:spcPts val="0"/>
              </a:spcBef>
              <a:spcAft>
                <a:spcPts val="1000"/>
              </a:spcAft>
              <a:buFont typeface="Symbol"/>
              <a:buChar char=""/>
            </a:pPr>
            <a:endParaRPr lang="bg-BG" dirty="0" smtClean="0">
              <a:ea typeface="Times New Roman"/>
            </a:endParaRPr>
          </a:p>
          <a:p>
            <a:pPr marL="273600" lvl="0" indent="-273600" algn="just">
              <a:lnSpc>
                <a:spcPct val="130000"/>
              </a:lnSpc>
              <a:spcBef>
                <a:spcPts val="0"/>
              </a:spcBef>
              <a:buFont typeface="Symbol"/>
              <a:buChar char=""/>
            </a:pPr>
            <a:r>
              <a:rPr lang="bg-BG" dirty="0" smtClean="0">
                <a:ea typeface="Times New Roman"/>
              </a:rPr>
              <a:t>Определи </a:t>
            </a:r>
            <a:r>
              <a:rPr lang="bg-BG" dirty="0">
                <a:ea typeface="Times New Roman"/>
              </a:rPr>
              <a:t>представители на родителската </a:t>
            </a:r>
            <a:r>
              <a:rPr lang="bg-BG" dirty="0" smtClean="0">
                <a:ea typeface="Times New Roman"/>
              </a:rPr>
              <a:t>общност за участие в държавните </a:t>
            </a:r>
            <a:r>
              <a:rPr lang="bg-BG" dirty="0">
                <a:ea typeface="Times New Roman"/>
              </a:rPr>
              <a:t>зрелостни изпити през учебната 2016/2017 г.;</a:t>
            </a:r>
            <a:endParaRPr lang="bg-BG" dirty="0" smtClean="0">
              <a:ea typeface="Calibri"/>
              <a:cs typeface="Times New Roman"/>
            </a:endParaRPr>
          </a:p>
          <a:p>
            <a:pPr marL="273600" lvl="0" indent="-273600" algn="just">
              <a:lnSpc>
                <a:spcPct val="130000"/>
              </a:lnSpc>
              <a:spcBef>
                <a:spcPts val="0"/>
              </a:spcBef>
              <a:buFont typeface="Symbol"/>
              <a:buChar char=""/>
            </a:pPr>
            <a:r>
              <a:rPr lang="bg-BG" dirty="0" smtClean="0">
                <a:ea typeface="Calibri"/>
                <a:cs typeface="Times New Roman"/>
              </a:rPr>
              <a:t>Участва </a:t>
            </a:r>
            <a:r>
              <a:rPr lang="bg-BG" dirty="0">
                <a:ea typeface="Calibri"/>
                <a:cs typeface="Times New Roman"/>
              </a:rPr>
              <a:t>в </a:t>
            </a:r>
            <a:r>
              <a:rPr lang="bg-BG" dirty="0" smtClean="0">
                <a:ea typeface="Calibri"/>
                <a:cs typeface="Times New Roman"/>
              </a:rPr>
              <a:t>мероприятия на </a:t>
            </a:r>
            <a:r>
              <a:rPr lang="en-US" dirty="0" smtClean="0">
                <a:ea typeface="Calibri"/>
                <a:cs typeface="Times New Roman"/>
              </a:rPr>
              <a:t>1</a:t>
            </a:r>
            <a:r>
              <a:rPr lang="bg-BG" dirty="0" smtClean="0">
                <a:ea typeface="Calibri"/>
                <a:cs typeface="Times New Roman"/>
              </a:rPr>
              <a:t>8 </a:t>
            </a:r>
            <a:r>
              <a:rPr lang="bg-BG" dirty="0" smtClean="0">
                <a:ea typeface="Calibri"/>
                <a:cs typeface="Times New Roman"/>
              </a:rPr>
              <a:t>СУ „Уилям Гладстон“;</a:t>
            </a:r>
            <a:endParaRPr lang="bg-BG" dirty="0">
              <a:latin typeface="Calibri"/>
              <a:ea typeface="Calibri"/>
              <a:cs typeface="Times New Roman"/>
            </a:endParaRPr>
          </a:p>
        </p:txBody>
      </p:sp>
    </p:spTree>
    <p:extLst>
      <p:ext uri="{BB962C8B-B14F-4D97-AF65-F5344CB8AC3E}">
        <p14:creationId xmlns:p14="http://schemas.microsoft.com/office/powerpoint/2010/main" val="23733512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bg-BG" dirty="0" smtClean="0">
                <a:solidFill>
                  <a:prstClr val="black">
                    <a:lumMod val="85000"/>
                    <a:lumOff val="15000"/>
                  </a:prstClr>
                </a:solidFill>
              </a:rPr>
              <a:t>ИЗВЪРШЕНИ ДЕЙНОСТИ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2000" y="685800"/>
            <a:ext cx="7543800" cy="4399384"/>
          </a:xfrm>
        </p:spPr>
        <p:txBody>
          <a:bodyPr>
            <a:normAutofit fontScale="47500" lnSpcReduction="20000"/>
          </a:bodyPr>
          <a:lstStyle/>
          <a:p>
            <a:pPr marL="273600" indent="-273600" algn="just">
              <a:lnSpc>
                <a:spcPct val="150000"/>
              </a:lnSpc>
              <a:spcBef>
                <a:spcPts val="0"/>
              </a:spcBef>
            </a:pPr>
            <a:r>
              <a:rPr lang="bg-BG" sz="5100" dirty="0" smtClean="0">
                <a:ea typeface="Times New Roman"/>
              </a:rPr>
              <a:t>Разгледа писма </a:t>
            </a:r>
            <a:r>
              <a:rPr lang="bg-BG" sz="5100" dirty="0">
                <a:ea typeface="Times New Roman"/>
              </a:rPr>
              <a:t>от родители по различни текущи </a:t>
            </a:r>
            <a:r>
              <a:rPr lang="bg-BG" sz="5100" dirty="0" smtClean="0">
                <a:ea typeface="Times New Roman"/>
              </a:rPr>
              <a:t>въпроси;</a:t>
            </a:r>
          </a:p>
          <a:p>
            <a:pPr marL="273600" indent="-273600" algn="just">
              <a:lnSpc>
                <a:spcPct val="150000"/>
              </a:lnSpc>
              <a:spcBef>
                <a:spcPts val="0"/>
              </a:spcBef>
            </a:pPr>
            <a:r>
              <a:rPr lang="bg-BG" sz="5100" dirty="0" smtClean="0">
                <a:ea typeface="Times New Roman"/>
              </a:rPr>
              <a:t>Предостави </a:t>
            </a:r>
            <a:r>
              <a:rPr lang="bg-BG" sz="5100" dirty="0">
                <a:ea typeface="Times New Roman"/>
              </a:rPr>
              <a:t>информация на медии в сферата на образованието относно дейността </a:t>
            </a:r>
            <a:r>
              <a:rPr lang="bg-BG" sz="5100" dirty="0" smtClean="0">
                <a:ea typeface="Times New Roman"/>
              </a:rPr>
              <a:t>си;</a:t>
            </a:r>
          </a:p>
          <a:p>
            <a:pPr marL="273600" indent="-273600" algn="just">
              <a:lnSpc>
                <a:spcPct val="150000"/>
              </a:lnSpc>
              <a:spcBef>
                <a:spcPts val="0"/>
              </a:spcBef>
            </a:pPr>
            <a:r>
              <a:rPr lang="bg-BG" sz="5100" dirty="0" smtClean="0">
                <a:ea typeface="Times New Roman"/>
              </a:rPr>
              <a:t>Изрази </a:t>
            </a:r>
            <a:r>
              <a:rPr lang="bg-BG" sz="5100" dirty="0">
                <a:ea typeface="Times New Roman"/>
              </a:rPr>
              <a:t>съгласие 18 СУ "Уилям </a:t>
            </a:r>
            <a:r>
              <a:rPr lang="bg-BG" sz="5100" dirty="0" err="1">
                <a:ea typeface="Times New Roman"/>
              </a:rPr>
              <a:t>Гладстон</a:t>
            </a:r>
            <a:r>
              <a:rPr lang="bg-BG" sz="5100" dirty="0">
                <a:ea typeface="Times New Roman"/>
              </a:rPr>
              <a:t>" да кандидатства за придобиване на статут на иновативно училище;</a:t>
            </a:r>
          </a:p>
          <a:p>
            <a:pPr marL="0" indent="0">
              <a:lnSpc>
                <a:spcPct val="150000"/>
              </a:lnSpc>
              <a:spcBef>
                <a:spcPts val="0"/>
              </a:spcBef>
              <a:buNone/>
            </a:pPr>
            <a:r>
              <a:rPr lang="bg-BG" b="1" u="sng" dirty="0" smtClean="0">
                <a:solidFill>
                  <a:schemeClr val="tx1"/>
                </a:solidFill>
              </a:rPr>
              <a:t/>
            </a:r>
            <a:br>
              <a:rPr lang="bg-BG" b="1" u="sng" dirty="0" smtClean="0">
                <a:solidFill>
                  <a:schemeClr val="tx1"/>
                </a:solidFill>
              </a:rPr>
            </a:b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41921528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bg-BG" dirty="0" smtClean="0"/>
              <a:t>ПРОМЕНИ В ПРАВНАТА УРЕДБА</a:t>
            </a:r>
            <a:endParaRPr lang="bg-B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lnSpc>
                <a:spcPct val="130000"/>
              </a:lnSpc>
              <a:spcBef>
                <a:spcPts val="0"/>
              </a:spcBef>
            </a:pPr>
            <a:r>
              <a:rPr lang="bg-BG" dirty="0" smtClean="0"/>
              <a:t>ОС подготви предложения за промени в нормативната уредба, уреждаща дейността на Обществените съвети </a:t>
            </a:r>
            <a:endParaRPr lang="bg-BG" dirty="0"/>
          </a:p>
        </p:txBody>
      </p:sp>
    </p:spTree>
    <p:extLst>
      <p:ext uri="{BB962C8B-B14F-4D97-AF65-F5344CB8AC3E}">
        <p14:creationId xmlns:p14="http://schemas.microsoft.com/office/powerpoint/2010/main" val="36868294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NewsPrint">
  <a:themeElements>
    <a:clrScheme name="NewsPrint">
      <a:dk1>
        <a:sysClr val="windowText" lastClr="000000"/>
      </a:dk1>
      <a:lt1>
        <a:sysClr val="window" lastClr="FFFFFF"/>
      </a:lt1>
      <a:dk2>
        <a:srgbClr val="303030"/>
      </a:dk2>
      <a:lt2>
        <a:srgbClr val="DEDEE0"/>
      </a:lt2>
      <a:accent1>
        <a:srgbClr val="AD0101"/>
      </a:accent1>
      <a:accent2>
        <a:srgbClr val="726056"/>
      </a:accent2>
      <a:accent3>
        <a:srgbClr val="AC956E"/>
      </a:accent3>
      <a:accent4>
        <a:srgbClr val="808DA9"/>
      </a:accent4>
      <a:accent5>
        <a:srgbClr val="424E5B"/>
      </a:accent5>
      <a:accent6>
        <a:srgbClr val="730E00"/>
      </a:accent6>
      <a:hlink>
        <a:srgbClr val="D26900"/>
      </a:hlink>
      <a:folHlink>
        <a:srgbClr val="D89243"/>
      </a:folHlink>
    </a:clrScheme>
    <a:fontScheme name="NewsPrint">
      <a:majorFont>
        <a:latin typeface="Impact"/>
        <a:ea typeface=""/>
        <a:cs typeface=""/>
        <a:font script="Jpan" typeface="HGP創英角ｺﾞｼｯｸUB"/>
        <a:font script="Hang" typeface="HY견고딕"/>
        <a:font script="Hans" typeface="微软雅黑"/>
        <a:font script="Hant" typeface="微軟正黑體"/>
        <a:font script="Arab" typeface="Tahoma"/>
        <a:font script="Hebr" typeface="Tohoma"/>
        <a:font script="Thai" typeface="Tahoma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imes New Roman"/>
        <a:ea typeface=""/>
        <a:cs typeface=""/>
        <a:font script="Jpan" typeface="ＭＳ Ｐ明朝"/>
        <a:font script="Hang" typeface="바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NewsPrint">
      <a:fillStyleLst>
        <a:solidFill>
          <a:schemeClr val="phClr"/>
        </a:solidFill>
        <a:gradFill rotWithShape="1">
          <a:gsLst>
            <a:gs pos="0">
              <a:schemeClr val="phClr">
                <a:tint val="37000"/>
                <a:hueMod val="100000"/>
                <a:satMod val="200000"/>
                <a:lumMod val="88000"/>
              </a:schemeClr>
            </a:gs>
            <a:gs pos="100000">
              <a:schemeClr val="phClr">
                <a:tint val="53000"/>
                <a:shade val="100000"/>
                <a:hueMod val="100000"/>
                <a:satMod val="350000"/>
                <a:lumMod val="79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83000"/>
                <a:shade val="100000"/>
                <a:alpha val="100000"/>
                <a:hueMod val="100000"/>
                <a:satMod val="220000"/>
                <a:lumMod val="90000"/>
              </a:schemeClr>
            </a:gs>
            <a:gs pos="76000">
              <a:schemeClr val="phClr">
                <a:shade val="100000"/>
              </a:schemeClr>
            </a:gs>
            <a:gs pos="100000">
              <a:schemeClr val="phClr">
                <a:shade val="93000"/>
                <a:alpha val="100000"/>
                <a:satMod val="100000"/>
                <a:lumMod val="93000"/>
              </a:schemeClr>
            </a:gs>
          </a:gsLst>
          <a:path path="circle">
            <a:fillToRect l="15000" t="15000" r="100000" b="100000"/>
          </a:path>
        </a:gradFill>
      </a:fillStyleLst>
      <a:lnStyleLst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12700" dir="528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381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contourW="12700">
            <a:bevelT w="31750" h="127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3000"/>
              </a:schemeClr>
            </a:gs>
            <a:gs pos="100000">
              <a:schemeClr val="phClr">
                <a:shade val="55000"/>
              </a:schemeClr>
            </a:gs>
          </a:gsLst>
          <a:lin ang="5400000" scaled="1"/>
        </a:gradFill>
        <a:blipFill rotWithShape="1">
          <a:blip xmlns:r="http://schemas.openxmlformats.org/officeDocument/2006/relationships" r:embed="rId1">
            <a:duotone>
              <a:schemeClr val="phClr">
                <a:shade val="20000"/>
                <a:satMod val="350000"/>
                <a:lumMod val="125000"/>
              </a:schemeClr>
              <a:schemeClr val="phClr">
                <a:tint val="90000"/>
                <a:satMod val="250000"/>
              </a:schemeClr>
            </a:duotone>
          </a:blip>
          <a:stretch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Newsprint</Template>
  <TotalTime>121</TotalTime>
  <Words>333</Words>
  <Application>Microsoft Office PowerPoint</Application>
  <PresentationFormat>On-screen Show (4:3)</PresentationFormat>
  <Paragraphs>41</Paragraphs>
  <Slides>10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7" baseType="lpstr">
      <vt:lpstr>Arial</vt:lpstr>
      <vt:lpstr>Arial Black</vt:lpstr>
      <vt:lpstr>Calibri</vt:lpstr>
      <vt:lpstr>Impact</vt:lpstr>
      <vt:lpstr>Symbol</vt:lpstr>
      <vt:lpstr>Times New Roman</vt:lpstr>
      <vt:lpstr>NewsPrint</vt:lpstr>
      <vt:lpstr>    </vt:lpstr>
      <vt:lpstr>ПРАВНА УРЕДБА</vt:lpstr>
      <vt:lpstr>СЪСТАВ НА ОС </vt:lpstr>
      <vt:lpstr>ИЗВЪРШЕНИ ДЕЙНОСТИ</vt:lpstr>
      <vt:lpstr>ИЗВЪРШЕНИ ДЕЙНОСТИ</vt:lpstr>
      <vt:lpstr>ИЗВЪРШЕНИ ДЕЙНОСТИ</vt:lpstr>
      <vt:lpstr>ИЗВЪРШЕНИ ДЕЙНОСТИ</vt:lpstr>
      <vt:lpstr>ИЗВЪРШЕНИ ДЕЙНОСТИ</vt:lpstr>
      <vt:lpstr>ПРОМЕНИ В ПРАВНАТА УРЕДБА</vt:lpstr>
      <vt:lpstr>СОФИЯ, 30.10.2017 Г.  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   </dc:title>
  <dc:creator>toshkova</dc:creator>
  <cp:lastModifiedBy>USER</cp:lastModifiedBy>
  <cp:revision>73</cp:revision>
  <dcterms:created xsi:type="dcterms:W3CDTF">2014-11-02T06:30:19Z</dcterms:created>
  <dcterms:modified xsi:type="dcterms:W3CDTF">2017-11-06T06:49:52Z</dcterms:modified>
</cp:coreProperties>
</file>